
<file path=[Content_Types].xml><?xml version="1.0" encoding="utf-8"?>
<Types xmlns="http://schemas.openxmlformats.org/package/2006/content-types">
  <Default Extension="jpeg" ContentType="image/jpeg"/>
  <Default Extension="JPG" ContentType="image/.jpg"/>
  <Default Extension="png" ContentType="image/png"/>
  <Default Extension="tiff" ContentType="image/tif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67" r:id="rId3"/>
    <p:sldId id="272" r:id="rId4"/>
    <p:sldId id="269" r:id="rId5"/>
    <p:sldId id="273" r:id="rId6"/>
    <p:sldId id="270" r:id="rId7"/>
    <p:sldId id="271" r:id="rId8"/>
    <p:sldId id="274" r:id="rId9"/>
    <p:sldId id="275" r:id="rId10"/>
    <p:sldId id="257" r:id="rId11"/>
    <p:sldId id="258" r:id="rId12"/>
    <p:sldId id="263" r:id="rId13"/>
    <p:sldId id="280" r:id="rId15"/>
    <p:sldId id="279" r:id="rId16"/>
    <p:sldId id="276" r:id="rId17"/>
    <p:sldId id="277" r:id="rId18"/>
    <p:sldId id="278" r:id="rId1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9" userDrawn="1">
          <p15:clr>
            <a:srgbClr val="A4A3A4"/>
          </p15:clr>
        </p15:guide>
        <p15:guide id="2" pos="2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90" y="-90"/>
      </p:cViewPr>
      <p:guideLst>
        <p:guide orient="horz" pos="2179"/>
        <p:guide pos="286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1. rgb2gray</a:t>
            </a:r>
            <a:endParaRPr lang="en-US" altLang="zh-CN"/>
          </a:p>
          <a:p>
            <a:r>
              <a:rPr lang="en-US" altLang="zh-CN"/>
              <a:t>2. sum of row/col</a:t>
            </a:r>
            <a:endParaRPr lang="en-US" altLang="zh-CN"/>
          </a:p>
          <a:p>
            <a:r>
              <a:rPr lang="en-US" altLang="zh-CN"/>
              <a:t>3. detect peak location</a:t>
            </a:r>
            <a:endParaRPr lang="en-US" altLang="zh-CN"/>
          </a:p>
          <a:p>
            <a:r>
              <a:rPr lang="en-US" altLang="zh-CN"/>
              <a:t>4. locate grid location</a:t>
            </a:r>
            <a:endParaRPr lang="en-US" altLang="zh-CN"/>
          </a:p>
          <a:p>
            <a:r>
              <a:rPr lang="en-US" altLang="zh-CN"/>
              <a:t>5. plot the grid on color image (set grid location as (255,255,255))</a:t>
            </a:r>
            <a:endParaRPr lang="en-US" altLang="zh-CN"/>
          </a:p>
          <a:p>
            <a:r>
              <a:rPr lang="en-US" altLang="zh-CN"/>
              <a:t>above for lab report</a:t>
            </a:r>
            <a:endParaRPr lang="en-US" altLang="zh-CN"/>
          </a:p>
          <a:p>
            <a:endParaRPr lang="en-US" altLang="zh-CN"/>
          </a:p>
          <a:p>
            <a:endParaRPr lang="en-US" altLang="zh-CN"/>
          </a:p>
          <a:p>
            <a:r>
              <a:rPr lang="en-US" altLang="zh-CN"/>
              <a:t>6. in every grid, call otsu algorithm for segmentation</a:t>
            </a:r>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1. rgb2gray</a:t>
            </a:r>
            <a:endParaRPr lang="en-US" altLang="zh-CN"/>
          </a:p>
          <a:p>
            <a:r>
              <a:rPr lang="en-US" altLang="zh-CN"/>
              <a:t>2. sum of row/col</a:t>
            </a:r>
            <a:endParaRPr lang="en-US" altLang="zh-CN"/>
          </a:p>
          <a:p>
            <a:r>
              <a:rPr lang="en-US" altLang="zh-CN"/>
              <a:t>3. detect peak location</a:t>
            </a:r>
            <a:endParaRPr lang="en-US" altLang="zh-CN"/>
          </a:p>
          <a:p>
            <a:r>
              <a:rPr lang="en-US" altLang="zh-CN"/>
              <a:t>4. locate grid location</a:t>
            </a:r>
            <a:endParaRPr lang="en-US" altLang="zh-CN"/>
          </a:p>
          <a:p>
            <a:r>
              <a:rPr lang="en-US" altLang="zh-CN"/>
              <a:t>5. plot the grid on color image (set grid location as (255,255,255))</a:t>
            </a:r>
            <a:endParaRPr lang="en-US" altLang="zh-CN"/>
          </a:p>
          <a:p>
            <a:r>
              <a:rPr lang="en-US" altLang="zh-CN"/>
              <a:t>above for lab report</a:t>
            </a:r>
            <a:endParaRPr lang="en-US" altLang="zh-CN"/>
          </a:p>
          <a:p>
            <a:endParaRPr lang="en-US" altLang="zh-CN"/>
          </a:p>
          <a:p>
            <a:endParaRPr lang="en-US" altLang="zh-CN"/>
          </a:p>
          <a:p>
            <a:r>
              <a:rPr lang="en-US" altLang="zh-CN"/>
              <a:t>6. in every grid, call otsu algorithm for segmentation</a:t>
            </a:r>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1. rgb2gray</a:t>
            </a:r>
            <a:endParaRPr lang="en-US" altLang="zh-CN"/>
          </a:p>
          <a:p>
            <a:r>
              <a:rPr lang="en-US" altLang="zh-CN"/>
              <a:t>2. sum of row/col</a:t>
            </a:r>
            <a:endParaRPr lang="en-US" altLang="zh-CN"/>
          </a:p>
          <a:p>
            <a:r>
              <a:rPr lang="en-US" altLang="zh-CN"/>
              <a:t>3. detect peak location</a:t>
            </a:r>
            <a:endParaRPr lang="en-US" altLang="zh-CN"/>
          </a:p>
          <a:p>
            <a:r>
              <a:rPr lang="en-US" altLang="zh-CN"/>
              <a:t>4. locate grid location</a:t>
            </a:r>
            <a:endParaRPr lang="en-US" altLang="zh-CN"/>
          </a:p>
          <a:p>
            <a:r>
              <a:rPr lang="en-US" altLang="zh-CN"/>
              <a:t>5. plot the grid on color image (set grid location as (255,255,255))</a:t>
            </a:r>
            <a:endParaRPr lang="en-US" altLang="zh-CN"/>
          </a:p>
          <a:p>
            <a:r>
              <a:rPr lang="en-US" altLang="zh-CN"/>
              <a:t>above for lab report</a:t>
            </a:r>
            <a:endParaRPr lang="en-US" altLang="zh-CN"/>
          </a:p>
          <a:p>
            <a:endParaRPr lang="en-US" altLang="zh-CN"/>
          </a:p>
          <a:p>
            <a:endParaRPr lang="en-US" altLang="zh-CN"/>
          </a:p>
          <a:p>
            <a:r>
              <a:rPr lang="en-US" altLang="zh-CN"/>
              <a:t>6. in every grid, call otsu algorithm for segmentation</a:t>
            </a:r>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Ref idx="1002">
        <a:schemeClr val="bg2"/>
      </p:bgRef>
    </p:bg>
    <p:spTree>
      <p:nvGrpSpPr>
        <p:cNvPr id="1" name=""/>
        <p:cNvGrpSpPr/>
        <p:nvPr/>
      </p:nvGrpSpPr>
      <p:grpSpPr>
        <a:xfrm>
          <a:off x="0" y="0"/>
          <a:ext cx="0" cy="0"/>
          <a:chOff x="0" y="0"/>
          <a:chExt cx="0" cy="0"/>
        </a:xfrm>
      </p:grpSpPr>
      <p:sp>
        <p:nvSpPr>
          <p:cNvPr id="9" name="标题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17" name="副标题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30" name="日期占位符 29"/>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19" name="页脚占位符 18"/>
          <p:cNvSpPr>
            <a:spLocks noGrp="1"/>
          </p:cNvSpPr>
          <p:nvPr>
            <p:ph type="ftr" sz="quarter" idx="11"/>
          </p:nvPr>
        </p:nvSpPr>
        <p:spPr/>
        <p:txBody>
          <a:bodyPr/>
          <a:lstStyle/>
          <a:p>
            <a:endParaRPr lang="zh-CN" altLang="en-US"/>
          </a:p>
        </p:txBody>
      </p:sp>
      <p:sp>
        <p:nvSpPr>
          <p:cNvPr id="27" name="灯片编号占位符 2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914401"/>
            <a:ext cx="2057400" cy="5211763"/>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914401"/>
            <a:ext cx="6019800" cy="5211763"/>
          </a:xfrm>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endParaRPr kumimoji="0"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tIns="45720" anchor="b"/>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endParaRPr kumimoji="0" lang="zh-CN" altLang="en-US" smtClean="0"/>
          </a:p>
        </p:txBody>
      </p:sp>
      <p:sp>
        <p:nvSpPr>
          <p:cNvPr id="4" name="文本占位符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endParaRPr kumimoji="0" lang="zh-CN" altLang="en-US" smtClean="0"/>
          </a:p>
        </p:txBody>
      </p:sp>
      <p:sp>
        <p:nvSpPr>
          <p:cNvPr id="5" name="内容占位符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CN" altLang="en-US" smtClean="0"/>
              <a:t>单击此处编辑母版文本样式</a:t>
            </a:r>
            <a:endParaRPr kumimoji="0" lang="zh-CN" altLang="en-US" smtClean="0"/>
          </a:p>
        </p:txBody>
      </p:sp>
      <p:sp>
        <p:nvSpPr>
          <p:cNvPr id="4" name="内容占位符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9" name="单圆角矩形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直角三角形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标题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zh-CN" altLang="en-US" smtClean="0"/>
              <a:t>单击此处编辑母版标题样式</a:t>
            </a:r>
            <a:endParaRPr kumimoji="0" lang="en-US"/>
          </a:p>
        </p:txBody>
      </p:sp>
      <p:sp>
        <p:nvSpPr>
          <p:cNvPr id="4" name="文本占位符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endParaRPr kumimoji="0"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a:xfrm>
            <a:off x="8077200" y="6356350"/>
            <a:ext cx="609600" cy="365125"/>
          </a:xfrm>
        </p:spPr>
        <p:txBody>
          <a:bodyPr/>
          <a:lstStyle/>
          <a:p>
            <a:fld id="{0C913308-F349-4B6D-A68A-DD1791B4A57B}" type="slidenum">
              <a:rPr lang="zh-CN" altLang="en-US" smtClean="0"/>
            </a:fld>
            <a:endParaRPr lang="zh-CN" altLang="en-US"/>
          </a:p>
        </p:txBody>
      </p:sp>
      <p:sp>
        <p:nvSpPr>
          <p:cNvPr id="3" name="图片占位符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CN" altLang="en-US" smtClean="0"/>
              <a:t>单击图标添加图片</a:t>
            </a:r>
            <a:endParaRPr kumimoji="0" lang="en-US" dirty="0"/>
          </a:p>
        </p:txBody>
      </p:sp>
      <p:sp>
        <p:nvSpPr>
          <p:cNvPr id="10" name="任意多边形 9"/>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任意多边形 10"/>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任意多边形 6"/>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任意多边形 7"/>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标题占位符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CN" altLang="en-US" smtClean="0"/>
              <a:t>单击此处编辑母版标题样式</a:t>
            </a:r>
            <a:endParaRPr kumimoji="0" lang="en-US"/>
          </a:p>
        </p:txBody>
      </p:sp>
      <p:sp>
        <p:nvSpPr>
          <p:cNvPr id="30" name="文本占位符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CN" altLang="en-US" smtClean="0"/>
              <a:t>单击此处编辑母版文本样式</a:t>
            </a:r>
            <a:endParaRPr kumimoji="0" lang="zh-CN" altLang="en-US" smtClean="0"/>
          </a:p>
          <a:p>
            <a:pPr lvl="1" eaLnBrk="1" latinLnBrk="0" hangingPunct="1"/>
            <a:r>
              <a:rPr kumimoji="0" lang="zh-CN" altLang="en-US" smtClean="0"/>
              <a:t>第二级</a:t>
            </a:r>
            <a:endParaRPr kumimoji="0" lang="zh-CN" altLang="en-US" smtClean="0"/>
          </a:p>
          <a:p>
            <a:pPr lvl="2" eaLnBrk="1" latinLnBrk="0" hangingPunct="1"/>
            <a:r>
              <a:rPr kumimoji="0" lang="zh-CN" altLang="en-US" smtClean="0"/>
              <a:t>第三级</a:t>
            </a:r>
            <a:endParaRPr kumimoji="0" lang="zh-CN" altLang="en-US" smtClean="0"/>
          </a:p>
          <a:p>
            <a:pPr lvl="3" eaLnBrk="1" latinLnBrk="0" hangingPunct="1"/>
            <a:r>
              <a:rPr kumimoji="0" lang="zh-CN" altLang="en-US" smtClean="0"/>
              <a:t>第四级</a:t>
            </a:r>
            <a:endParaRPr kumimoji="0" lang="zh-CN" altLang="en-US" smtClean="0"/>
          </a:p>
          <a:p>
            <a:pPr lvl="4" eaLnBrk="1" latinLnBrk="0" hangingPunct="1"/>
            <a:r>
              <a:rPr kumimoji="0" lang="zh-CN" altLang="en-US" smtClean="0"/>
              <a:t>第五级</a:t>
            </a:r>
            <a:endParaRPr kumimoji="0" lang="en-US"/>
          </a:p>
        </p:txBody>
      </p:sp>
      <p:sp>
        <p:nvSpPr>
          <p:cNvPr id="10" name="日期占位符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30820CF-B880-4189-942D-D702A7CBA730}" type="datetimeFigureOut">
              <a:rPr lang="zh-CN" altLang="en-US" smtClean="0"/>
            </a:fld>
            <a:endParaRPr lang="zh-CN" altLang="en-US"/>
          </a:p>
        </p:txBody>
      </p:sp>
      <p:sp>
        <p:nvSpPr>
          <p:cNvPr id="22" name="页脚占位符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CN" altLang="en-US"/>
          </a:p>
        </p:txBody>
      </p:sp>
      <p:sp>
        <p:nvSpPr>
          <p:cNvPr id="18" name="灯片编号占位符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C913308-F349-4B6D-A68A-DD1791B4A57B}" type="slidenum">
              <a:rPr lang="zh-CN" altLang="en-US" smtClean="0"/>
            </a:fld>
            <a:endParaRPr lang="zh-CN" altLang="en-US"/>
          </a:p>
        </p:txBody>
      </p:sp>
      <p:grpSp>
        <p:nvGrpSpPr>
          <p:cNvPr id="2" name="组合 1"/>
          <p:cNvGrpSpPr/>
          <p:nvPr/>
        </p:nvGrpSpPr>
        <p:grpSpPr>
          <a:xfrm>
            <a:off x="-19017" y="202408"/>
            <a:ext cx="9180548" cy="649224"/>
            <a:chOff x="-19045" y="216550"/>
            <a:chExt cx="9180548" cy="649224"/>
          </a:xfrm>
        </p:grpSpPr>
        <p:sp>
          <p:nvSpPr>
            <p:cNvPr id="12" name="任意多边形 11"/>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任意多边形 12"/>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panose="05020102010507070707"/>
        <a:buChar char=""/>
        <a:defRPr kumimoji="0" sz="2600" kern="1200">
          <a:solidFill>
            <a:schemeClr val="tx1"/>
          </a:solidFill>
          <a:latin typeface="+mn-lt"/>
          <a:ea typeface="+mn-ea"/>
          <a:cs typeface="+mn-cs"/>
        </a:defRPr>
      </a:lvl1pPr>
      <a:lvl2pPr marL="640080" indent="-247015" algn="l" rtl="0" eaLnBrk="1" latinLnBrk="0" hangingPunct="1">
        <a:spcBef>
          <a:spcPct val="20000"/>
        </a:spcBef>
        <a:buClr>
          <a:schemeClr val="accent1"/>
        </a:buClr>
        <a:buSzPct val="85000"/>
        <a:buFont typeface="Wingdings 2" panose="05020102010507070707"/>
        <a:buChar char=""/>
        <a:defRPr kumimoji="0" sz="2400" kern="1200">
          <a:solidFill>
            <a:schemeClr val="tx1"/>
          </a:solidFill>
          <a:latin typeface="+mn-lt"/>
          <a:ea typeface="+mn-ea"/>
          <a:cs typeface="+mn-cs"/>
        </a:defRPr>
      </a:lvl2pPr>
      <a:lvl3pPr marL="914400" indent="-247015" algn="l" rtl="0" eaLnBrk="1" latinLnBrk="0" hangingPunct="1">
        <a:spcBef>
          <a:spcPct val="20000"/>
        </a:spcBef>
        <a:buClr>
          <a:schemeClr val="accent2"/>
        </a:buClr>
        <a:buSzPct val="70000"/>
        <a:buFont typeface="Wingdings 2" panose="05020102010507070707"/>
        <a:buChar char=""/>
        <a:defRPr kumimoji="0" sz="2100" kern="1200">
          <a:solidFill>
            <a:schemeClr val="tx1"/>
          </a:solidFill>
          <a:latin typeface="+mn-lt"/>
          <a:ea typeface="+mn-ea"/>
          <a:cs typeface="+mn-cs"/>
        </a:defRPr>
      </a:lvl3pPr>
      <a:lvl4pPr marL="1188720" indent="-210185" algn="l" rtl="0" eaLnBrk="1" latinLnBrk="0" hangingPunct="1">
        <a:spcBef>
          <a:spcPct val="20000"/>
        </a:spcBef>
        <a:buClr>
          <a:schemeClr val="accent3"/>
        </a:buClr>
        <a:buSzPct val="65000"/>
        <a:buFont typeface="Wingdings 2" panose="05020102010507070707"/>
        <a:buChar char=""/>
        <a:defRPr kumimoji="0" sz="2000" kern="1200">
          <a:solidFill>
            <a:schemeClr val="tx1"/>
          </a:solidFill>
          <a:latin typeface="+mn-lt"/>
          <a:ea typeface="+mn-ea"/>
          <a:cs typeface="+mn-cs"/>
        </a:defRPr>
      </a:lvl4pPr>
      <a:lvl5pPr marL="1463040" indent="-210185" algn="l" rtl="0" eaLnBrk="1" latinLnBrk="0" hangingPunct="1">
        <a:spcBef>
          <a:spcPct val="20000"/>
        </a:spcBef>
        <a:buClr>
          <a:schemeClr val="accent4"/>
        </a:buClr>
        <a:buSzPct val="65000"/>
        <a:buFont typeface="Wingdings 2" panose="05020102010507070707"/>
        <a:buChar char=""/>
        <a:defRPr kumimoji="0"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panose="05020102010507070707"/>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tiff"/><Relationship Id="rId1" Type="http://schemas.openxmlformats.org/officeDocument/2006/relationships/image" Target="../media/image4.jpe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image" Target="../media/image6.tiff"/></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image" Target="../media/image9.tiff"/><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image" Target="../media/image6.tiff"/></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5.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tiff"/><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4745" y="302895"/>
            <a:ext cx="6874510" cy="583565"/>
          </a:xfrm>
          <a:prstGeom prst="rect">
            <a:avLst/>
          </a:prstGeom>
          <a:noFill/>
        </p:spPr>
        <p:txBody>
          <a:bodyPr wrap="square" rtlCol="0">
            <a:spAutoFit/>
          </a:bodyPr>
          <a:p>
            <a:r>
              <a:rPr lang="zh-CN" altLang="zh-CN" sz="3200"/>
              <a:t>图像处理实例</a:t>
            </a:r>
            <a:r>
              <a:rPr lang="en-US" altLang="zh-CN" sz="3200"/>
              <a:t>1</a:t>
            </a:r>
            <a:r>
              <a:rPr lang="zh-CN" altLang="en-US" sz="3200"/>
              <a:t>：</a:t>
            </a:r>
            <a:r>
              <a:rPr lang="en-US" altLang="zh-CN" sz="3200"/>
              <a:t>cDNA</a:t>
            </a:r>
            <a:r>
              <a:rPr lang="zh-CN" altLang="en-US" sz="3200"/>
              <a:t>图像分析</a:t>
            </a:r>
            <a:endParaRPr lang="zh-CN" altLang="en-US" sz="3200"/>
          </a:p>
        </p:txBody>
      </p:sp>
      <p:pic>
        <p:nvPicPr>
          <p:cNvPr id="3" name="图片 2" descr="cDNA"/>
          <p:cNvPicPr>
            <a:picLocks noChangeAspect="1"/>
          </p:cNvPicPr>
          <p:nvPr/>
        </p:nvPicPr>
        <p:blipFill>
          <a:blip r:embed="rId1"/>
          <a:stretch>
            <a:fillRect/>
          </a:stretch>
        </p:blipFill>
        <p:spPr>
          <a:xfrm>
            <a:off x="1528445" y="921385"/>
            <a:ext cx="5838190" cy="58381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I_bw"/>
          <p:cNvPicPr>
            <a:picLocks noChangeAspect="1"/>
          </p:cNvPicPr>
          <p:nvPr/>
        </p:nvPicPr>
        <p:blipFill>
          <a:blip r:embed="rId1"/>
          <a:stretch>
            <a:fillRect/>
          </a:stretch>
        </p:blipFill>
        <p:spPr>
          <a:xfrm>
            <a:off x="4547235" y="1282700"/>
            <a:ext cx="4320000" cy="4320000"/>
          </a:xfrm>
          <a:prstGeom prst="rect">
            <a:avLst/>
          </a:prstGeom>
        </p:spPr>
      </p:pic>
      <p:pic>
        <p:nvPicPr>
          <p:cNvPr id="3" name="图片 2" descr="I_griddingout"/>
          <p:cNvPicPr>
            <a:picLocks noChangeAspect="1"/>
          </p:cNvPicPr>
          <p:nvPr/>
        </p:nvPicPr>
        <p:blipFill>
          <a:blip r:embed="rId2"/>
          <a:stretch>
            <a:fillRect/>
          </a:stretch>
        </p:blipFill>
        <p:spPr>
          <a:xfrm>
            <a:off x="100330" y="1299210"/>
            <a:ext cx="4320000" cy="4320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170430" y="497840"/>
            <a:ext cx="4345940" cy="368300"/>
          </a:xfrm>
          <a:prstGeom prst="rect">
            <a:avLst/>
          </a:prstGeom>
          <a:noFill/>
        </p:spPr>
        <p:txBody>
          <a:bodyPr wrap="square" rtlCol="0">
            <a:spAutoFit/>
          </a:bodyPr>
          <a:p>
            <a:r>
              <a:rPr lang="zh-CN" altLang="en-US"/>
              <a:t>例子</a:t>
            </a:r>
            <a:r>
              <a:rPr lang="en-US" altLang="zh-CN"/>
              <a:t>2</a:t>
            </a:r>
            <a:r>
              <a:rPr lang="zh-CN" altLang="en-US"/>
              <a:t>：不好处理的例子</a:t>
            </a:r>
            <a:r>
              <a:rPr lang="en-US" altLang="zh-CN"/>
              <a:t>1</a:t>
            </a:r>
            <a:endParaRPr lang="en-US" altLang="zh-CN"/>
          </a:p>
        </p:txBody>
      </p:sp>
      <p:pic>
        <p:nvPicPr>
          <p:cNvPr id="6" name="图片 5" descr="原图"/>
          <p:cNvPicPr>
            <a:picLocks noChangeAspect="1"/>
          </p:cNvPicPr>
          <p:nvPr/>
        </p:nvPicPr>
        <p:blipFill>
          <a:blip r:embed="rId1"/>
          <a:stretch>
            <a:fillRect/>
          </a:stretch>
        </p:blipFill>
        <p:spPr>
          <a:xfrm>
            <a:off x="323850" y="2276475"/>
            <a:ext cx="2834218" cy="2880000"/>
          </a:xfrm>
          <a:prstGeom prst="rect">
            <a:avLst/>
          </a:prstGeom>
        </p:spPr>
      </p:pic>
      <p:pic>
        <p:nvPicPr>
          <p:cNvPr id="7" name="图片 6" descr="水平剖面"/>
          <p:cNvPicPr>
            <a:picLocks noChangeAspect="1"/>
          </p:cNvPicPr>
          <p:nvPr/>
        </p:nvPicPr>
        <p:blipFill>
          <a:blip r:embed="rId2"/>
          <a:stretch>
            <a:fillRect/>
          </a:stretch>
        </p:blipFill>
        <p:spPr>
          <a:xfrm>
            <a:off x="3275965" y="1412875"/>
            <a:ext cx="5553075" cy="2219325"/>
          </a:xfrm>
          <a:prstGeom prst="rect">
            <a:avLst/>
          </a:prstGeom>
        </p:spPr>
      </p:pic>
      <p:pic>
        <p:nvPicPr>
          <p:cNvPr id="8" name="图片 7" descr="中心点在原信号中的位子"/>
          <p:cNvPicPr>
            <a:picLocks noChangeAspect="1"/>
          </p:cNvPicPr>
          <p:nvPr/>
        </p:nvPicPr>
        <p:blipFill>
          <a:blip r:embed="rId3"/>
          <a:stretch>
            <a:fillRect/>
          </a:stretch>
        </p:blipFill>
        <p:spPr>
          <a:xfrm>
            <a:off x="3352800" y="3860800"/>
            <a:ext cx="5422900" cy="29051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170430" y="497840"/>
            <a:ext cx="4345940" cy="368300"/>
          </a:xfrm>
          <a:prstGeom prst="rect">
            <a:avLst/>
          </a:prstGeom>
          <a:noFill/>
        </p:spPr>
        <p:txBody>
          <a:bodyPr wrap="square" rtlCol="0">
            <a:spAutoFit/>
          </a:bodyPr>
          <a:p>
            <a:r>
              <a:rPr lang="zh-CN" altLang="en-US"/>
              <a:t>例子</a:t>
            </a:r>
            <a:r>
              <a:rPr lang="en-US" altLang="zh-CN"/>
              <a:t>2</a:t>
            </a:r>
            <a:r>
              <a:rPr lang="zh-CN" altLang="en-US"/>
              <a:t>：不好处理的例子</a:t>
            </a:r>
            <a:endParaRPr lang="zh-CN" altLang="en-US"/>
          </a:p>
        </p:txBody>
      </p:sp>
      <p:pic>
        <p:nvPicPr>
          <p:cNvPr id="6" name="图片 5" descr="原图"/>
          <p:cNvPicPr>
            <a:picLocks noChangeAspect="1"/>
          </p:cNvPicPr>
          <p:nvPr/>
        </p:nvPicPr>
        <p:blipFill>
          <a:blip r:embed="rId1"/>
          <a:stretch>
            <a:fillRect/>
          </a:stretch>
        </p:blipFill>
        <p:spPr>
          <a:xfrm>
            <a:off x="251460" y="866140"/>
            <a:ext cx="2834218" cy="2880000"/>
          </a:xfrm>
          <a:prstGeom prst="rect">
            <a:avLst/>
          </a:prstGeom>
        </p:spPr>
      </p:pic>
      <p:pic>
        <p:nvPicPr>
          <p:cNvPr id="7" name="图片 6" descr="水平剖面"/>
          <p:cNvPicPr>
            <a:picLocks noChangeAspect="1"/>
          </p:cNvPicPr>
          <p:nvPr/>
        </p:nvPicPr>
        <p:blipFill>
          <a:blip r:embed="rId2"/>
          <a:stretch>
            <a:fillRect/>
          </a:stretch>
        </p:blipFill>
        <p:spPr>
          <a:xfrm>
            <a:off x="3275965" y="1412875"/>
            <a:ext cx="5553075" cy="2219325"/>
          </a:xfrm>
          <a:prstGeom prst="rect">
            <a:avLst/>
          </a:prstGeom>
        </p:spPr>
      </p:pic>
      <p:pic>
        <p:nvPicPr>
          <p:cNvPr id="8" name="图片 7" descr="中心点在原信号中的位子"/>
          <p:cNvPicPr>
            <a:picLocks noChangeAspect="1"/>
          </p:cNvPicPr>
          <p:nvPr/>
        </p:nvPicPr>
        <p:blipFill>
          <a:blip r:embed="rId3"/>
          <a:stretch>
            <a:fillRect/>
          </a:stretch>
        </p:blipFill>
        <p:spPr>
          <a:xfrm>
            <a:off x="3352800" y="3860800"/>
            <a:ext cx="5422900" cy="2905125"/>
          </a:xfrm>
          <a:prstGeom prst="rect">
            <a:avLst/>
          </a:prstGeom>
        </p:spPr>
      </p:pic>
      <p:pic>
        <p:nvPicPr>
          <p:cNvPr id="2" name="图片 1" descr="10"/>
          <p:cNvPicPr>
            <a:picLocks noChangeAspect="1"/>
          </p:cNvPicPr>
          <p:nvPr/>
        </p:nvPicPr>
        <p:blipFill>
          <a:blip r:embed="rId4"/>
          <a:stretch>
            <a:fillRect/>
          </a:stretch>
        </p:blipFill>
        <p:spPr>
          <a:xfrm>
            <a:off x="250825" y="3789045"/>
            <a:ext cx="2834595" cy="2880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47482624" descr="test1"/>
          <p:cNvPicPr>
            <a:picLocks noChangeAspect="1"/>
          </p:cNvPicPr>
          <p:nvPr/>
        </p:nvPicPr>
        <p:blipFill>
          <a:blip r:embed="rId1"/>
          <a:stretch>
            <a:fillRect/>
          </a:stretch>
        </p:blipFill>
        <p:spPr>
          <a:xfrm>
            <a:off x="467043" y="1196658"/>
            <a:ext cx="3851428" cy="3600000"/>
          </a:xfrm>
          <a:prstGeom prst="rect">
            <a:avLst/>
          </a:prstGeom>
          <a:noFill/>
          <a:ln w="9525">
            <a:noFill/>
          </a:ln>
        </p:spPr>
      </p:pic>
      <p:pic>
        <p:nvPicPr>
          <p:cNvPr id="3" name="图片 1"/>
          <p:cNvPicPr>
            <a:picLocks noChangeAspect="1"/>
          </p:cNvPicPr>
          <p:nvPr/>
        </p:nvPicPr>
        <p:blipFill>
          <a:blip r:embed="rId2"/>
          <a:stretch>
            <a:fillRect/>
          </a:stretch>
        </p:blipFill>
        <p:spPr>
          <a:xfrm>
            <a:off x="323215" y="5517515"/>
            <a:ext cx="4291965" cy="1083310"/>
          </a:xfrm>
          <a:prstGeom prst="rect">
            <a:avLst/>
          </a:prstGeom>
          <a:noFill/>
          <a:ln w="9525">
            <a:noFill/>
          </a:ln>
        </p:spPr>
      </p:pic>
      <p:pic>
        <p:nvPicPr>
          <p:cNvPr id="4" name="图片 23" descr="C:\Users\Administrator\Desktop\GridAndCVForPaperTestResult\grid.tif"/>
          <p:cNvPicPr>
            <a:picLocks noChangeAspect="1"/>
          </p:cNvPicPr>
          <p:nvPr/>
        </p:nvPicPr>
        <p:blipFill>
          <a:blip r:embed="rId3"/>
          <a:stretch>
            <a:fillRect/>
          </a:stretch>
        </p:blipFill>
        <p:spPr>
          <a:xfrm>
            <a:off x="4715193" y="1196658"/>
            <a:ext cx="4095447" cy="3600000"/>
          </a:xfrm>
          <a:prstGeom prst="rect">
            <a:avLst/>
          </a:prstGeom>
          <a:noFill/>
          <a:ln w="9525">
            <a:noFill/>
          </a:ln>
        </p:spPr>
      </p:pic>
      <p:sp>
        <p:nvSpPr>
          <p:cNvPr id="5" name="文本框 4"/>
          <p:cNvSpPr txBox="1"/>
          <p:nvPr/>
        </p:nvSpPr>
        <p:spPr>
          <a:xfrm>
            <a:off x="2170430" y="497840"/>
            <a:ext cx="4345940" cy="368300"/>
          </a:xfrm>
          <a:prstGeom prst="rect">
            <a:avLst/>
          </a:prstGeom>
          <a:noFill/>
        </p:spPr>
        <p:txBody>
          <a:bodyPr wrap="square" rtlCol="0">
            <a:spAutoFit/>
          </a:bodyPr>
          <a:p>
            <a:r>
              <a:rPr lang="zh-CN" altLang="en-US"/>
              <a:t>例子</a:t>
            </a:r>
            <a:r>
              <a:rPr lang="en-US" altLang="zh-CN"/>
              <a:t>3</a:t>
            </a:r>
            <a:r>
              <a:rPr lang="zh-CN" altLang="en-US"/>
              <a:t>：不好处理的例子</a:t>
            </a:r>
            <a:r>
              <a:rPr lang="en-US" altLang="zh-CN"/>
              <a:t>2</a:t>
            </a:r>
            <a:endParaRPr lang="en-US" altLang="zh-C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8" descr="C:\Users\Administrator\Desktop\GridAndCVForPaperTestResult\fiestSegmentation.tif"/>
          <p:cNvPicPr>
            <a:picLocks noChangeAspect="1"/>
          </p:cNvPicPr>
          <p:nvPr/>
        </p:nvPicPr>
        <p:blipFill>
          <a:blip r:embed="rId1"/>
          <a:stretch>
            <a:fillRect/>
          </a:stretch>
        </p:blipFill>
        <p:spPr>
          <a:xfrm>
            <a:off x="707073" y="634365"/>
            <a:ext cx="3098336" cy="2880000"/>
          </a:xfrm>
          <a:prstGeom prst="rect">
            <a:avLst/>
          </a:prstGeom>
          <a:noFill/>
          <a:ln w="9525">
            <a:noFill/>
          </a:ln>
        </p:spPr>
      </p:pic>
      <p:pic>
        <p:nvPicPr>
          <p:cNvPr id="3" name="图片 10" descr="C:\Users\Administrator\Desktop\GridAndCVForPaperTestResult\SecondSegmentation.tif"/>
          <p:cNvPicPr>
            <a:picLocks noChangeAspect="1"/>
          </p:cNvPicPr>
          <p:nvPr/>
        </p:nvPicPr>
        <p:blipFill>
          <a:blip r:embed="rId2"/>
          <a:stretch>
            <a:fillRect/>
          </a:stretch>
        </p:blipFill>
        <p:spPr>
          <a:xfrm>
            <a:off x="4761230" y="632778"/>
            <a:ext cx="3096381" cy="2880000"/>
          </a:xfrm>
          <a:prstGeom prst="rect">
            <a:avLst/>
          </a:prstGeom>
          <a:noFill/>
          <a:ln w="9525">
            <a:noFill/>
          </a:ln>
        </p:spPr>
      </p:pic>
      <p:pic>
        <p:nvPicPr>
          <p:cNvPr id="4" name="图片 11" descr="C:\Users\Administrator\Desktop\GridAndCVForPaperTestResult\LastResult.tif"/>
          <p:cNvPicPr>
            <a:picLocks noChangeAspect="1"/>
          </p:cNvPicPr>
          <p:nvPr/>
        </p:nvPicPr>
        <p:blipFill>
          <a:blip r:embed="rId3"/>
          <a:stretch>
            <a:fillRect/>
          </a:stretch>
        </p:blipFill>
        <p:spPr>
          <a:xfrm>
            <a:off x="2752090" y="3827463"/>
            <a:ext cx="3104861" cy="2880000"/>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3" name="图片 12" descr="C:\Users\Administrator\Desktop\CompareTheChinesePaper\CVSegmentation.tif"/>
          <p:cNvPicPr>
            <a:picLocks noChangeAspect="1"/>
          </p:cNvPicPr>
          <p:nvPr>
            <p:ph idx="1"/>
          </p:nvPr>
        </p:nvPicPr>
        <p:blipFill>
          <a:blip r:embed="rId1"/>
          <a:stretch>
            <a:fillRect/>
          </a:stretch>
        </p:blipFill>
        <p:spPr>
          <a:xfrm>
            <a:off x="732790" y="242570"/>
            <a:ext cx="3096159" cy="2880000"/>
          </a:xfrm>
          <a:prstGeom prst="rect">
            <a:avLst/>
          </a:prstGeom>
          <a:noFill/>
          <a:ln w="9525">
            <a:noFill/>
          </a:ln>
        </p:spPr>
      </p:pic>
      <p:pic>
        <p:nvPicPr>
          <p:cNvPr id="4" name="图片 13" descr="C:\Users\Administrator\Desktop\CompareTheChinesePaper\Threshold.tif"/>
          <p:cNvPicPr>
            <a:picLocks noChangeAspect="1"/>
          </p:cNvPicPr>
          <p:nvPr/>
        </p:nvPicPr>
        <p:blipFill>
          <a:blip r:embed="rId2"/>
          <a:stretch>
            <a:fillRect/>
          </a:stretch>
        </p:blipFill>
        <p:spPr>
          <a:xfrm>
            <a:off x="4868863" y="343853"/>
            <a:ext cx="3055315" cy="2880000"/>
          </a:xfrm>
          <a:prstGeom prst="rect">
            <a:avLst/>
          </a:prstGeom>
          <a:noFill/>
          <a:ln w="9525">
            <a:noFill/>
          </a:ln>
        </p:spPr>
      </p:pic>
      <p:pic>
        <p:nvPicPr>
          <p:cNvPr id="5" name="图片 14" descr="C:\Users\Administrator\Desktop\CompareTheChinesePaper\GrowCut.tif"/>
          <p:cNvPicPr>
            <a:picLocks noChangeAspect="1"/>
          </p:cNvPicPr>
          <p:nvPr/>
        </p:nvPicPr>
        <p:blipFill>
          <a:blip r:embed="rId3"/>
          <a:stretch>
            <a:fillRect/>
          </a:stretch>
        </p:blipFill>
        <p:spPr>
          <a:xfrm>
            <a:off x="732473" y="3595053"/>
            <a:ext cx="3085805" cy="2880000"/>
          </a:xfrm>
          <a:prstGeom prst="rect">
            <a:avLst/>
          </a:prstGeom>
          <a:noFill/>
          <a:ln w="9525">
            <a:noFill/>
          </a:ln>
        </p:spPr>
      </p:pic>
      <p:pic>
        <p:nvPicPr>
          <p:cNvPr id="6" name="图片 11" descr="C:\Users\Administrator\Desktop\GridAndCVForPaperTestResult\LastResult.tif"/>
          <p:cNvPicPr>
            <a:picLocks noChangeAspect="1"/>
          </p:cNvPicPr>
          <p:nvPr/>
        </p:nvPicPr>
        <p:blipFill>
          <a:blip r:embed="rId4"/>
          <a:stretch>
            <a:fillRect/>
          </a:stretch>
        </p:blipFill>
        <p:spPr>
          <a:xfrm>
            <a:off x="4819650" y="3595053"/>
            <a:ext cx="3104861" cy="2880000"/>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问题</a:t>
            </a:r>
            <a:endParaRPr lang="zh-CN" altLang="en-US"/>
          </a:p>
        </p:txBody>
      </p:sp>
      <p:sp>
        <p:nvSpPr>
          <p:cNvPr id="3" name="内容占位符 2"/>
          <p:cNvSpPr>
            <a:spLocks noGrp="1"/>
          </p:cNvSpPr>
          <p:nvPr>
            <p:ph idx="1"/>
          </p:nvPr>
        </p:nvSpPr>
        <p:spPr/>
        <p:txBody>
          <a:bodyPr/>
          <a:p>
            <a:pPr marL="0" indent="0">
              <a:buNone/>
            </a:pPr>
            <a:r>
              <a:rPr lang="en-US" altLang="zh-CN"/>
              <a:t>1. </a:t>
            </a:r>
            <a:r>
              <a:rPr lang="zh-CN" altLang="en-US"/>
              <a:t>在上述例子分析中，涉及到了哪些图像处理技术，分别在本书的哪些章节？</a:t>
            </a:r>
            <a:endParaRPr lang="zh-CN" altLang="en-US"/>
          </a:p>
          <a:p>
            <a:pPr marL="0" indent="0">
              <a:buNone/>
            </a:pPr>
            <a:r>
              <a:rPr lang="en-US" altLang="zh-CN"/>
              <a:t>2. </a:t>
            </a:r>
            <a:r>
              <a:rPr lang="zh-CN" altLang="en-US"/>
              <a:t>自己写一段</a:t>
            </a:r>
            <a:r>
              <a:rPr lang="en-US" altLang="zh-CN"/>
              <a:t>Matlab</a:t>
            </a:r>
            <a:r>
              <a:rPr lang="zh-CN" altLang="en-US"/>
              <a:t>代码，处理非规则网格的图像分割问题，分割时采用阈值</a:t>
            </a:r>
            <a:r>
              <a:rPr lang="en-US" altLang="zh-CN"/>
              <a:t>(</a:t>
            </a:r>
            <a:r>
              <a:rPr lang="zh-CN" altLang="en-US"/>
              <a:t>人工</a:t>
            </a:r>
            <a:r>
              <a:rPr lang="zh-CN" altLang="zh-CN"/>
              <a:t>给定阈值或者迭代阈值</a:t>
            </a:r>
            <a:r>
              <a:rPr lang="en-US" altLang="zh-CN"/>
              <a:t>)</a:t>
            </a:r>
            <a:r>
              <a:rPr lang="zh-CN" altLang="en-US"/>
              <a:t>算法</a:t>
            </a:r>
            <a:r>
              <a:rPr lang="en-US" altLang="zh-CN"/>
              <a:t>.</a:t>
            </a:r>
            <a:r>
              <a:rPr lang="zh-CN" altLang="en-US"/>
              <a:t>请大家写出算法流程和代码。</a:t>
            </a:r>
            <a:endParaRPr lang="zh-CN" altLang="en-US"/>
          </a:p>
          <a:p>
            <a:pPr marL="0" indent="0">
              <a:buNone/>
            </a:pPr>
            <a:r>
              <a:rPr lang="en-US" altLang="zh-CN"/>
              <a:t>3. </a:t>
            </a:r>
            <a:r>
              <a:rPr lang="zh-CN" altLang="en-US"/>
              <a:t>上机自己选取一块</a:t>
            </a:r>
            <a:r>
              <a:rPr lang="en-US" altLang="zh-CN"/>
              <a:t>cDNA</a:t>
            </a:r>
            <a:r>
              <a:rPr lang="zh-CN" altLang="en-US"/>
              <a:t>图像进行分割。</a:t>
            </a:r>
            <a:endParaRPr lang="en-US" altLang="zh-C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19672" y="1470179"/>
            <a:ext cx="6264696" cy="3204210"/>
          </a:xfrm>
          <a:prstGeom prst="rect">
            <a:avLst/>
          </a:prstGeom>
          <a:noFill/>
        </p:spPr>
        <p:txBody>
          <a:bodyPr wrap="square" rtlCol="0">
            <a:spAutoFit/>
          </a:bodyPr>
          <a:lstStyle/>
          <a:p>
            <a:r>
              <a:rPr sz="2800" dirty="0" smtClean="0"/>
              <a:t>在生物研究领域，cDNA微阵列技术已经成为一个具有广泛用途的研究工具，该技术在癌症与药理、传染病的诊断与治疗中都起到了辅助研究的作用。微阵列技术最大的优点是为同时检查数千个基因的表达提供了有效的方法。</a:t>
            </a:r>
            <a:endParaRPr sz="2800" dirty="0" smtClean="0"/>
          </a:p>
          <a:p>
            <a:endParaRPr dirty="0" smtClean="0"/>
          </a:p>
          <a:p>
            <a:endParaRPr dirty="0" smtClean="0"/>
          </a:p>
        </p:txBody>
      </p:sp>
      <p:sp>
        <p:nvSpPr>
          <p:cNvPr id="2" name="文本框 1"/>
          <p:cNvSpPr txBox="1"/>
          <p:nvPr/>
        </p:nvSpPr>
        <p:spPr>
          <a:xfrm>
            <a:off x="1134745" y="302895"/>
            <a:ext cx="6874510" cy="583565"/>
          </a:xfrm>
          <a:prstGeom prst="rect">
            <a:avLst/>
          </a:prstGeom>
          <a:noFill/>
        </p:spPr>
        <p:txBody>
          <a:bodyPr wrap="square" rtlCol="0">
            <a:spAutoFit/>
          </a:bodyPr>
          <a:p>
            <a:r>
              <a:rPr lang="zh-CN" altLang="zh-CN" sz="3200"/>
              <a:t>图像处理实例</a:t>
            </a:r>
            <a:r>
              <a:rPr lang="en-US" altLang="zh-CN" sz="3200"/>
              <a:t>1</a:t>
            </a:r>
            <a:r>
              <a:rPr lang="zh-CN" altLang="en-US" sz="3200"/>
              <a:t>：</a:t>
            </a:r>
            <a:r>
              <a:rPr lang="en-US" altLang="zh-CN" sz="3200"/>
              <a:t>cDNA</a:t>
            </a:r>
            <a:r>
              <a:rPr lang="zh-CN" altLang="en-US" sz="3200"/>
              <a:t>图像分析</a:t>
            </a:r>
            <a:endParaRPr lang="zh-CN" altLang="en-US" sz="3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19672" y="1470179"/>
            <a:ext cx="6264696" cy="5334000"/>
          </a:xfrm>
          <a:prstGeom prst="rect">
            <a:avLst/>
          </a:prstGeom>
          <a:noFill/>
        </p:spPr>
        <p:txBody>
          <a:bodyPr wrap="square" rtlCol="0">
            <a:spAutoFit/>
          </a:bodyPr>
          <a:lstStyle/>
          <a:p>
            <a:r>
              <a:rPr sz="2800" dirty="0" smtClean="0"/>
              <a:t>为了完成一次微阵列实验，</a:t>
            </a:r>
            <a:r>
              <a:rPr lang="zh-CN" sz="2800" dirty="0" smtClean="0"/>
              <a:t>需要如下步骤：</a:t>
            </a:r>
            <a:endParaRPr lang="zh-CN" sz="2800" dirty="0" smtClean="0"/>
          </a:p>
          <a:p>
            <a:r>
              <a:rPr lang="en-US" sz="2800" dirty="0" smtClean="0"/>
              <a:t>1. </a:t>
            </a:r>
            <a:r>
              <a:rPr sz="2800" dirty="0" smtClean="0"/>
              <a:t>将两个mRNA样本反转录为cDNA，用聚合酶链促进反应，然后进行标记，标记通常用两种不同的荧光染料如红色Cy5和绿色Cy3。</a:t>
            </a:r>
            <a:endParaRPr sz="2800" dirty="0" smtClean="0"/>
          </a:p>
          <a:p>
            <a:r>
              <a:rPr lang="en-US" sz="2800" dirty="0" smtClean="0"/>
              <a:t>2. </a:t>
            </a:r>
            <a:r>
              <a:rPr sz="2800" dirty="0" smtClean="0"/>
              <a:t>在一个含有已知单链DNA的微阵列芯片上杂交已标记的样本。</a:t>
            </a:r>
            <a:endParaRPr sz="2800" dirty="0" smtClean="0"/>
          </a:p>
          <a:p>
            <a:r>
              <a:rPr lang="en-US" sz="2800" dirty="0" smtClean="0"/>
              <a:t>3. </a:t>
            </a:r>
            <a:r>
              <a:rPr sz="2800" dirty="0" smtClean="0"/>
              <a:t>最后，根据每种染料的波长扫描DNA序列，为最初的每个mRNA样本生成一幅数字图像。</a:t>
            </a:r>
            <a:endParaRPr sz="2800" dirty="0" smtClean="0"/>
          </a:p>
          <a:p>
            <a:endParaRPr dirty="0" smtClean="0"/>
          </a:p>
          <a:p>
            <a:endParaRPr dirty="0" smtClean="0"/>
          </a:p>
        </p:txBody>
      </p:sp>
      <p:sp>
        <p:nvSpPr>
          <p:cNvPr id="2" name="文本框 1"/>
          <p:cNvSpPr txBox="1"/>
          <p:nvPr/>
        </p:nvSpPr>
        <p:spPr>
          <a:xfrm>
            <a:off x="1010920" y="477520"/>
            <a:ext cx="6441440" cy="583565"/>
          </a:xfrm>
          <a:prstGeom prst="rect">
            <a:avLst/>
          </a:prstGeom>
          <a:noFill/>
        </p:spPr>
        <p:txBody>
          <a:bodyPr wrap="square" rtlCol="0">
            <a:spAutoFit/>
          </a:bodyPr>
          <a:p>
            <a:r>
              <a:rPr lang="zh-CN" altLang="zh-CN" sz="3200"/>
              <a:t>图像处理实例</a:t>
            </a:r>
            <a:r>
              <a:rPr lang="en-US" altLang="zh-CN" sz="3200"/>
              <a:t>1</a:t>
            </a:r>
            <a:r>
              <a:rPr lang="zh-CN" altLang="en-US" sz="3200"/>
              <a:t>：</a:t>
            </a:r>
            <a:r>
              <a:rPr lang="en-US" altLang="zh-CN" sz="3200"/>
              <a:t>cDNA</a:t>
            </a:r>
            <a:r>
              <a:rPr lang="zh-CN" altLang="en-US" sz="3200"/>
              <a:t>图像分析</a:t>
            </a:r>
            <a:endParaRPr lang="zh-CN" altLang="en-US" sz="32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10920" y="477520"/>
            <a:ext cx="6441440" cy="583565"/>
          </a:xfrm>
          <a:prstGeom prst="rect">
            <a:avLst/>
          </a:prstGeom>
          <a:noFill/>
        </p:spPr>
        <p:txBody>
          <a:bodyPr wrap="square" rtlCol="0">
            <a:spAutoFit/>
          </a:bodyPr>
          <a:p>
            <a:r>
              <a:rPr lang="zh-CN" altLang="zh-CN" sz="3200"/>
              <a:t>图像处理实例</a:t>
            </a:r>
            <a:r>
              <a:rPr lang="en-US" altLang="zh-CN" sz="3200"/>
              <a:t>1</a:t>
            </a:r>
            <a:r>
              <a:rPr lang="zh-CN" altLang="en-US" sz="3200"/>
              <a:t>：</a:t>
            </a:r>
            <a:r>
              <a:rPr lang="en-US" altLang="zh-CN" sz="3200"/>
              <a:t>cDNA</a:t>
            </a:r>
            <a:r>
              <a:rPr lang="zh-CN" altLang="en-US" sz="3200"/>
              <a:t>图像分析</a:t>
            </a:r>
            <a:endParaRPr lang="zh-CN" altLang="en-US" sz="3200"/>
          </a:p>
        </p:txBody>
      </p:sp>
      <p:sp>
        <p:nvSpPr>
          <p:cNvPr id="9" name="TextBox 3"/>
          <p:cNvSpPr txBox="1"/>
          <p:nvPr/>
        </p:nvSpPr>
        <p:spPr>
          <a:xfrm>
            <a:off x="1619672" y="1470179"/>
            <a:ext cx="6264696" cy="2773680"/>
          </a:xfrm>
          <a:prstGeom prst="rect">
            <a:avLst/>
          </a:prstGeom>
          <a:noFill/>
        </p:spPr>
        <p:txBody>
          <a:bodyPr wrap="square" rtlCol="0">
            <a:spAutoFit/>
          </a:bodyPr>
          <a:p>
            <a:r>
              <a:rPr lang="zh-CN" sz="2800" dirty="0" smtClean="0"/>
              <a:t>图像特点：</a:t>
            </a:r>
            <a:endParaRPr lang="zh-CN" sz="2800" dirty="0" smtClean="0"/>
          </a:p>
          <a:p>
            <a:r>
              <a:rPr lang="zh-CN" sz="2800" dirty="0" smtClean="0"/>
              <a:t>尺寸大</a:t>
            </a:r>
            <a:endParaRPr lang="zh-CN" sz="2800" dirty="0" smtClean="0"/>
          </a:p>
          <a:p>
            <a:r>
              <a:rPr lang="zh-CN" sz="2800" dirty="0" smtClean="0"/>
              <a:t>分辨率高</a:t>
            </a:r>
            <a:endParaRPr lang="zh-CN" sz="2800" dirty="0" smtClean="0"/>
          </a:p>
          <a:p>
            <a:r>
              <a:rPr lang="zh-CN" sz="2800" dirty="0" smtClean="0"/>
              <a:t>分块排列</a:t>
            </a:r>
            <a:endParaRPr lang="zh-CN" sz="2800" dirty="0" smtClean="0"/>
          </a:p>
          <a:p>
            <a:endParaRPr lang="zh-CN" sz="2800" dirty="0" smtClean="0"/>
          </a:p>
          <a:p>
            <a:endParaRPr dirty="0" smtClean="0"/>
          </a:p>
          <a:p>
            <a:endParaRPr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6430" y="1470025"/>
            <a:ext cx="7673975" cy="2075180"/>
          </a:xfrm>
          <a:prstGeom prst="rect">
            <a:avLst/>
          </a:prstGeom>
          <a:noFill/>
        </p:spPr>
        <p:txBody>
          <a:bodyPr wrap="square" rtlCol="0">
            <a:spAutoFit/>
          </a:bodyPr>
          <a:lstStyle/>
          <a:p>
            <a:endParaRPr dirty="0" smtClean="0"/>
          </a:p>
          <a:p>
            <a:r>
              <a:rPr sz="2800" dirty="0" smtClean="0"/>
              <a:t>每幅数字图像都描述了微阵列中的点，点与DNA序列意义对应，图像中的点分布在一个2D网格中，这些网格组成了规则地排列在矩阵中的块。</a:t>
            </a:r>
            <a:endParaRPr sz="2800" dirty="0" smtClean="0"/>
          </a:p>
        </p:txBody>
      </p:sp>
      <p:sp>
        <p:nvSpPr>
          <p:cNvPr id="2" name="文本框 1"/>
          <p:cNvSpPr txBox="1"/>
          <p:nvPr/>
        </p:nvSpPr>
        <p:spPr>
          <a:xfrm>
            <a:off x="1010920" y="477520"/>
            <a:ext cx="6441440" cy="583565"/>
          </a:xfrm>
          <a:prstGeom prst="rect">
            <a:avLst/>
          </a:prstGeom>
          <a:noFill/>
        </p:spPr>
        <p:txBody>
          <a:bodyPr wrap="square" rtlCol="0">
            <a:spAutoFit/>
          </a:bodyPr>
          <a:p>
            <a:r>
              <a:rPr lang="zh-CN" altLang="zh-CN" sz="3200"/>
              <a:t>图像处理实例</a:t>
            </a:r>
            <a:r>
              <a:rPr lang="en-US" altLang="zh-CN" sz="3200"/>
              <a:t>1</a:t>
            </a:r>
            <a:r>
              <a:rPr lang="zh-CN" altLang="en-US" sz="3200"/>
              <a:t>：</a:t>
            </a:r>
            <a:r>
              <a:rPr lang="en-US" altLang="zh-CN" sz="3200"/>
              <a:t>cDNA</a:t>
            </a:r>
            <a:r>
              <a:rPr lang="zh-CN" altLang="en-US" sz="3200"/>
              <a:t>图像分析</a:t>
            </a:r>
            <a:endParaRPr lang="zh-CN" altLang="en-US" sz="3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6430" y="1470025"/>
            <a:ext cx="7673975" cy="3082290"/>
          </a:xfrm>
          <a:prstGeom prst="rect">
            <a:avLst/>
          </a:prstGeom>
          <a:noFill/>
        </p:spPr>
        <p:txBody>
          <a:bodyPr wrap="square" rtlCol="0">
            <a:spAutoFit/>
          </a:bodyPr>
          <a:lstStyle/>
          <a:p>
            <a:endParaRPr sz="2800" dirty="0" smtClean="0"/>
          </a:p>
          <a:p>
            <a:r>
              <a:rPr sz="2800" dirty="0" smtClean="0"/>
              <a:t>提取微阵列中杂交点的荧光强度信号并进行分析是微阵列技术的目标。严格配对的分子，其荧光强度高，不完全杂交的双键分子，其荧光强度弱，没有杂交的则没有荧光信号。每个样点的强度值水平表明了已知DNA的cDNA样本杂交的水平，也表明了相对应基因的表达水平。</a:t>
            </a:r>
            <a:endParaRPr sz="2800" dirty="0" smtClean="0"/>
          </a:p>
        </p:txBody>
      </p:sp>
      <p:sp>
        <p:nvSpPr>
          <p:cNvPr id="2" name="文本框 1"/>
          <p:cNvSpPr txBox="1"/>
          <p:nvPr/>
        </p:nvSpPr>
        <p:spPr>
          <a:xfrm>
            <a:off x="1010920" y="477520"/>
            <a:ext cx="6441440" cy="583565"/>
          </a:xfrm>
          <a:prstGeom prst="rect">
            <a:avLst/>
          </a:prstGeom>
          <a:noFill/>
        </p:spPr>
        <p:txBody>
          <a:bodyPr wrap="square" rtlCol="0">
            <a:spAutoFit/>
          </a:bodyPr>
          <a:p>
            <a:r>
              <a:rPr lang="zh-CN" altLang="zh-CN" sz="3200"/>
              <a:t>图像处理实例</a:t>
            </a:r>
            <a:r>
              <a:rPr lang="en-US" altLang="zh-CN" sz="3200"/>
              <a:t>1</a:t>
            </a:r>
            <a:r>
              <a:rPr lang="zh-CN" altLang="en-US" sz="3200"/>
              <a:t>：</a:t>
            </a:r>
            <a:r>
              <a:rPr lang="en-US" altLang="zh-CN" sz="3200"/>
              <a:t>cDNA</a:t>
            </a:r>
            <a:r>
              <a:rPr lang="zh-CN" altLang="en-US" sz="3200"/>
              <a:t>图像分析</a:t>
            </a:r>
            <a:endParaRPr lang="zh-CN" altLang="en-US" sz="32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10920" y="477520"/>
            <a:ext cx="6441440" cy="583565"/>
          </a:xfrm>
          <a:prstGeom prst="rect">
            <a:avLst/>
          </a:prstGeom>
          <a:noFill/>
        </p:spPr>
        <p:txBody>
          <a:bodyPr wrap="square" rtlCol="0">
            <a:spAutoFit/>
          </a:bodyPr>
          <a:p>
            <a:r>
              <a:rPr lang="zh-CN" altLang="zh-CN" sz="3200"/>
              <a:t>图像处理实例</a:t>
            </a:r>
            <a:r>
              <a:rPr lang="en-US" altLang="zh-CN" sz="3200"/>
              <a:t>1</a:t>
            </a:r>
            <a:r>
              <a:rPr lang="zh-CN" altLang="en-US" sz="3200"/>
              <a:t>：</a:t>
            </a:r>
            <a:r>
              <a:rPr lang="en-US" altLang="zh-CN" sz="3200"/>
              <a:t>cDNA</a:t>
            </a:r>
            <a:r>
              <a:rPr lang="zh-CN" altLang="en-US" sz="3200"/>
              <a:t>图像分析</a:t>
            </a:r>
            <a:endParaRPr lang="zh-CN" altLang="en-US" sz="3200"/>
          </a:p>
        </p:txBody>
      </p:sp>
      <p:sp>
        <p:nvSpPr>
          <p:cNvPr id="9" name="TextBox 3"/>
          <p:cNvSpPr txBox="1"/>
          <p:nvPr/>
        </p:nvSpPr>
        <p:spPr>
          <a:xfrm>
            <a:off x="1619672" y="1470179"/>
            <a:ext cx="6264696" cy="4480560"/>
          </a:xfrm>
          <a:prstGeom prst="rect">
            <a:avLst/>
          </a:prstGeom>
          <a:noFill/>
        </p:spPr>
        <p:txBody>
          <a:bodyPr wrap="square" rtlCol="0">
            <a:spAutoFit/>
          </a:bodyPr>
          <a:p>
            <a:r>
              <a:rPr lang="zh-CN" sz="2800" dirty="0" smtClean="0"/>
              <a:t>用于分析基因芯片图像的方法包括三个主要步骤：</a:t>
            </a:r>
            <a:endParaRPr lang="zh-CN" sz="2800" dirty="0" smtClean="0"/>
          </a:p>
          <a:p>
            <a:r>
              <a:rPr lang="en-US" altLang="zh-CN" sz="2800" dirty="0" smtClean="0"/>
              <a:t>1. </a:t>
            </a:r>
            <a:r>
              <a:rPr lang="zh-CN" sz="2800" dirty="0" smtClean="0"/>
              <a:t>为每个块建立网格，使四边形中的每个点相互独立。</a:t>
            </a:r>
            <a:endParaRPr lang="zh-CN" sz="2800" dirty="0" smtClean="0"/>
          </a:p>
          <a:p>
            <a:r>
              <a:rPr lang="en-US" altLang="zh-CN" sz="2800" dirty="0" smtClean="0"/>
              <a:t>2. </a:t>
            </a:r>
            <a:r>
              <a:rPr lang="zh-CN" sz="2800" dirty="0" smtClean="0"/>
              <a:t>处理处于每个四边形中的像素点，判断该点是属于斑点还是背景（二值化）。</a:t>
            </a:r>
            <a:endParaRPr lang="zh-CN" sz="2800" dirty="0" smtClean="0"/>
          </a:p>
          <a:p>
            <a:r>
              <a:rPr lang="en-US" altLang="zh-CN" sz="2800" dirty="0" smtClean="0"/>
              <a:t>3.</a:t>
            </a:r>
            <a:r>
              <a:rPr lang="zh-CN" sz="2800" dirty="0" smtClean="0"/>
              <a:t> </a:t>
            </a:r>
            <a:r>
              <a:rPr lang="zh-CN" sz="2800" dirty="0" smtClean="0"/>
              <a:t>对各点的强度水平进行量化，评估相应基因的表达水平。</a:t>
            </a:r>
            <a:endParaRPr lang="zh-CN" sz="2800" dirty="0" smtClean="0"/>
          </a:p>
          <a:p>
            <a:endParaRPr lang="zh-CN" sz="2800" dirty="0" smtClean="0"/>
          </a:p>
          <a:p>
            <a:endParaRPr dirty="0" smtClean="0"/>
          </a:p>
          <a:p>
            <a:endParaRPr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10920" y="477520"/>
            <a:ext cx="6441440" cy="583565"/>
          </a:xfrm>
          <a:prstGeom prst="rect">
            <a:avLst/>
          </a:prstGeom>
          <a:noFill/>
        </p:spPr>
        <p:txBody>
          <a:bodyPr wrap="square" rtlCol="0">
            <a:spAutoFit/>
          </a:bodyPr>
          <a:p>
            <a:r>
              <a:rPr lang="zh-CN" altLang="zh-CN" sz="3200"/>
              <a:t>图像处理实例</a:t>
            </a:r>
            <a:r>
              <a:rPr lang="en-US" altLang="zh-CN" sz="3200"/>
              <a:t>1</a:t>
            </a:r>
            <a:r>
              <a:rPr lang="zh-CN" altLang="en-US" sz="3200"/>
              <a:t>：</a:t>
            </a:r>
            <a:r>
              <a:rPr lang="en-US" altLang="zh-CN" sz="3200"/>
              <a:t>cDNA</a:t>
            </a:r>
            <a:r>
              <a:rPr lang="zh-CN" altLang="en-US" sz="3200"/>
              <a:t>图像分析</a:t>
            </a:r>
            <a:endParaRPr lang="zh-CN" altLang="en-US" sz="3200"/>
          </a:p>
        </p:txBody>
      </p:sp>
      <p:sp>
        <p:nvSpPr>
          <p:cNvPr id="9" name="TextBox 3"/>
          <p:cNvSpPr txBox="1"/>
          <p:nvPr/>
        </p:nvSpPr>
        <p:spPr>
          <a:xfrm>
            <a:off x="1619672" y="1470179"/>
            <a:ext cx="6264696" cy="2346960"/>
          </a:xfrm>
          <a:prstGeom prst="rect">
            <a:avLst/>
          </a:prstGeom>
          <a:noFill/>
        </p:spPr>
        <p:txBody>
          <a:bodyPr wrap="square" rtlCol="0">
            <a:spAutoFit/>
          </a:bodyPr>
          <a:p>
            <a:r>
              <a:rPr lang="zh-CN" sz="2800" dirty="0" smtClean="0"/>
              <a:t>问题：</a:t>
            </a:r>
            <a:endParaRPr lang="zh-CN" sz="2800" dirty="0" smtClean="0"/>
          </a:p>
          <a:p>
            <a:r>
              <a:rPr lang="en-US" altLang="zh-CN" sz="2800" dirty="0" smtClean="0"/>
              <a:t>1. </a:t>
            </a:r>
            <a:r>
              <a:rPr lang="zh-CN" altLang="en-US" sz="2800" dirty="0" smtClean="0"/>
              <a:t>网格规则？</a:t>
            </a:r>
            <a:endParaRPr lang="zh-CN" altLang="en-US" sz="2800" dirty="0" smtClean="0"/>
          </a:p>
          <a:p>
            <a:r>
              <a:rPr lang="en-US" altLang="zh-CN" sz="2800" dirty="0" smtClean="0"/>
              <a:t>2. </a:t>
            </a:r>
            <a:r>
              <a:rPr lang="zh-CN" altLang="en-US" sz="2800" dirty="0" smtClean="0"/>
              <a:t>颜色均匀？</a:t>
            </a:r>
            <a:endParaRPr lang="zh-CN" sz="2800" dirty="0" smtClean="0"/>
          </a:p>
          <a:p>
            <a:r>
              <a:rPr lang="en-US" altLang="zh-CN" sz="2800" dirty="0" smtClean="0"/>
              <a:t>3.</a:t>
            </a:r>
            <a:r>
              <a:rPr lang="zh-CN" sz="2800" dirty="0" smtClean="0"/>
              <a:t> 如何分割？</a:t>
            </a:r>
            <a:endParaRPr lang="zh-CN" sz="2800" dirty="0" smtClean="0"/>
          </a:p>
          <a:p>
            <a:endParaRPr dirty="0" smtClean="0"/>
          </a:p>
          <a:p>
            <a:endParaRPr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DNA"/>
          <p:cNvPicPr>
            <a:picLocks noChangeAspect="1"/>
          </p:cNvPicPr>
          <p:nvPr/>
        </p:nvPicPr>
        <p:blipFill>
          <a:blip r:embed="rId1"/>
          <a:stretch>
            <a:fillRect/>
          </a:stretch>
        </p:blipFill>
        <p:spPr>
          <a:xfrm>
            <a:off x="178435" y="1346200"/>
            <a:ext cx="4320000" cy="4320000"/>
          </a:xfrm>
          <a:prstGeom prst="rect">
            <a:avLst/>
          </a:prstGeom>
        </p:spPr>
      </p:pic>
      <p:pic>
        <p:nvPicPr>
          <p:cNvPr id="4" name="图片 3" descr="cDNA"/>
          <p:cNvPicPr>
            <a:picLocks noChangeAspect="1"/>
          </p:cNvPicPr>
          <p:nvPr/>
        </p:nvPicPr>
        <p:blipFill>
          <a:blip r:embed="rId2"/>
          <a:stretch>
            <a:fillRect/>
          </a:stretch>
        </p:blipFill>
        <p:spPr>
          <a:xfrm>
            <a:off x="4605020" y="1318260"/>
            <a:ext cx="4323715" cy="4323715"/>
          </a:xfrm>
          <a:prstGeom prst="rect">
            <a:avLst/>
          </a:prstGeom>
        </p:spPr>
      </p:pic>
      <p:sp>
        <p:nvSpPr>
          <p:cNvPr id="3" name="文本框 2"/>
          <p:cNvSpPr txBox="1"/>
          <p:nvPr/>
        </p:nvSpPr>
        <p:spPr>
          <a:xfrm>
            <a:off x="2170430" y="497840"/>
            <a:ext cx="4345940" cy="368300"/>
          </a:xfrm>
          <a:prstGeom prst="rect">
            <a:avLst/>
          </a:prstGeom>
          <a:noFill/>
        </p:spPr>
        <p:txBody>
          <a:bodyPr wrap="square" rtlCol="0">
            <a:spAutoFit/>
          </a:bodyPr>
          <a:p>
            <a:r>
              <a:rPr lang="zh-CN" altLang="en-US"/>
              <a:t>例子</a:t>
            </a:r>
            <a:r>
              <a:rPr lang="en-US" altLang="zh-CN"/>
              <a:t>1</a:t>
            </a:r>
            <a:r>
              <a:rPr lang="zh-CN" altLang="en-US"/>
              <a:t>：好处理的例子</a:t>
            </a:r>
            <a:endParaRPr lang="zh-CN" alt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0</TotalTime>
  <Words>906</Words>
  <Application>WPS 演示</Application>
  <PresentationFormat>全屏显示(4:3)</PresentationFormat>
  <Paragraphs>68</Paragraphs>
  <Slides>16</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16</vt:i4>
      </vt:variant>
    </vt:vector>
  </HeadingPairs>
  <TitlesOfParts>
    <vt:vector size="26" baseType="lpstr">
      <vt:lpstr>Arial</vt:lpstr>
      <vt:lpstr>宋体</vt:lpstr>
      <vt:lpstr>Wingdings</vt:lpstr>
      <vt:lpstr>Wingdings 2</vt:lpstr>
      <vt:lpstr>Constantia</vt:lpstr>
      <vt:lpstr>微软雅黑</vt:lpstr>
      <vt:lpstr>Arial Unicode MS</vt:lpstr>
      <vt:lpstr>隶书</vt:lpstr>
      <vt:lpstr>Calibri</vt:lpstr>
      <vt:lpstr>流畅</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问题</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芦碧波</cp:lastModifiedBy>
  <cp:revision>16</cp:revision>
  <dcterms:created xsi:type="dcterms:W3CDTF">2016-11-06T12:33:00Z</dcterms:created>
  <dcterms:modified xsi:type="dcterms:W3CDTF">2026-05-06T06:58:55Z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2052-12.1.0.20305</vt:lpwstr>
  </property>
  <property fmtid="{D5CDD505-2E9C-101B-9397-08002B2CF9AE}" pid="3" name="ICV">
    <vt:lpwstr>81CED9D3A9064BDDAF5BA40419A3285B_12</vt:lpwstr>
  </property>
</Properties>
</file>